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52" autoAdjust="0"/>
    <p:restoredTop sz="94660"/>
  </p:normalViewPr>
  <p:slideViewPr>
    <p:cSldViewPr snapToGrid="0">
      <p:cViewPr varScale="1">
        <p:scale>
          <a:sx n="88" d="100"/>
          <a:sy n="88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58EF-EFB8-48B8-9A98-28F28E853F83}" type="datetimeFigureOut">
              <a:rPr lang="de-CH" smtClean="0"/>
              <a:t>05.06.2020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451F-3AB3-4470-AAC7-5050C65D10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599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58EF-EFB8-48B8-9A98-28F28E853F83}" type="datetimeFigureOut">
              <a:rPr lang="de-CH" smtClean="0"/>
              <a:t>05.06.2020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451F-3AB3-4470-AAC7-5050C65D10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099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58EF-EFB8-48B8-9A98-28F28E853F83}" type="datetimeFigureOut">
              <a:rPr lang="de-CH" smtClean="0"/>
              <a:t>05.06.2020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451F-3AB3-4470-AAC7-5050C65D10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17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58EF-EFB8-48B8-9A98-28F28E853F83}" type="datetimeFigureOut">
              <a:rPr lang="de-CH" smtClean="0"/>
              <a:t>05.06.2020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451F-3AB3-4470-AAC7-5050C65D10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816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58EF-EFB8-48B8-9A98-28F28E853F83}" type="datetimeFigureOut">
              <a:rPr lang="de-CH" smtClean="0"/>
              <a:t>05.06.2020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451F-3AB3-4470-AAC7-5050C65D10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522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58EF-EFB8-48B8-9A98-28F28E853F83}" type="datetimeFigureOut">
              <a:rPr lang="de-CH" smtClean="0"/>
              <a:t>05.06.2020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451F-3AB3-4470-AAC7-5050C65D10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472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58EF-EFB8-48B8-9A98-28F28E853F83}" type="datetimeFigureOut">
              <a:rPr lang="de-CH" smtClean="0"/>
              <a:t>05.06.2020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451F-3AB3-4470-AAC7-5050C65D10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1146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58EF-EFB8-48B8-9A98-28F28E853F83}" type="datetimeFigureOut">
              <a:rPr lang="de-CH" smtClean="0"/>
              <a:t>05.06.2020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451F-3AB3-4470-AAC7-5050C65D10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610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58EF-EFB8-48B8-9A98-28F28E853F83}" type="datetimeFigureOut">
              <a:rPr lang="de-CH" smtClean="0"/>
              <a:t>05.06.2020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451F-3AB3-4470-AAC7-5050C65D10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4633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58EF-EFB8-48B8-9A98-28F28E853F83}" type="datetimeFigureOut">
              <a:rPr lang="de-CH" smtClean="0"/>
              <a:t>05.06.2020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451F-3AB3-4470-AAC7-5050C65D10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389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58EF-EFB8-48B8-9A98-28F28E853F83}" type="datetimeFigureOut">
              <a:rPr lang="de-CH" smtClean="0"/>
              <a:t>05.06.2020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451F-3AB3-4470-AAC7-5050C65D10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359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658EF-EFB8-48B8-9A98-28F28E853F83}" type="datetimeFigureOut">
              <a:rPr lang="de-CH" smtClean="0"/>
              <a:t>05.06.2020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D451F-3AB3-4470-AAC7-5050C65D10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408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521471"/>
            <a:ext cx="9144000" cy="1080906"/>
          </a:xfrm>
        </p:spPr>
        <p:txBody>
          <a:bodyPr/>
          <a:lstStyle/>
          <a:p>
            <a:r>
              <a:rPr lang="de-CH" dirty="0" smtClean="0"/>
              <a:t>pH &amp; </a:t>
            </a:r>
            <a:r>
              <a:rPr lang="de-CH" dirty="0" err="1" smtClean="0"/>
              <a:t>pOH</a:t>
            </a:r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1092057"/>
                  </p:ext>
                </p:extLst>
              </p:nvPr>
            </p:nvGraphicFramePr>
            <p:xfrm>
              <a:off x="1140820" y="2322044"/>
              <a:ext cx="10128070" cy="2346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64035">
                      <a:extLst>
                        <a:ext uri="{9D8B030D-6E8A-4147-A177-3AD203B41FA5}">
                          <a16:colId xmlns:a16="http://schemas.microsoft.com/office/drawing/2014/main" val="3325930127"/>
                        </a:ext>
                      </a:extLst>
                    </a:gridCol>
                    <a:gridCol w="5064035">
                      <a:extLst>
                        <a:ext uri="{9D8B030D-6E8A-4147-A177-3AD203B41FA5}">
                          <a16:colId xmlns:a16="http://schemas.microsoft.com/office/drawing/2014/main" val="32389930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CH" sz="2400" dirty="0" smtClean="0">
                              <a:solidFill>
                                <a:schemeClr val="tx1"/>
                              </a:solidFill>
                            </a:rPr>
                            <a:t>pH</a:t>
                          </a:r>
                          <a:endParaRPr lang="de-CH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CH" sz="2400" dirty="0" err="1" smtClean="0">
                              <a:solidFill>
                                <a:schemeClr val="tx1"/>
                              </a:solidFill>
                            </a:rPr>
                            <a:t>pOH</a:t>
                          </a:r>
                          <a:endParaRPr lang="de-CH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604446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CH" sz="2000" dirty="0" smtClean="0">
                              <a:solidFill>
                                <a:schemeClr val="tx1"/>
                              </a:solidFill>
                            </a:rPr>
                            <a:t>Umrechnung der </a:t>
                          </a:r>
                          <a:r>
                            <a:rPr lang="de-CH" sz="2000" dirty="0" err="1" smtClean="0">
                              <a:solidFill>
                                <a:schemeClr val="tx1"/>
                              </a:solidFill>
                            </a:rPr>
                            <a:t>Oxonium</a:t>
                          </a:r>
                          <a:r>
                            <a:rPr lang="de-CH" sz="2000" dirty="0" smtClean="0">
                              <a:solidFill>
                                <a:schemeClr val="tx1"/>
                              </a:solidFill>
                            </a:rPr>
                            <a:t>-Konzentration</a:t>
                          </a:r>
                          <a:endParaRPr lang="de-CH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CH" sz="2000" dirty="0" smtClean="0">
                              <a:solidFill>
                                <a:schemeClr val="tx1"/>
                              </a:solidFill>
                            </a:rPr>
                            <a:t>Umrechnung der Hydroxid-Konzentration</a:t>
                          </a:r>
                          <a:endParaRPr lang="de-CH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5084998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CH" sz="2000" dirty="0" smtClean="0">
                              <a:solidFill>
                                <a:schemeClr val="tx1"/>
                              </a:solidFill>
                            </a:rPr>
                            <a:t>«negativ dekadischer Logarithmus</a:t>
                          </a:r>
                          <a:r>
                            <a:rPr lang="de-CH" sz="2000" baseline="0" dirty="0" smtClean="0">
                              <a:solidFill>
                                <a:schemeClr val="tx1"/>
                              </a:solidFill>
                            </a:rPr>
                            <a:t> der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de-CH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de-CH" sz="20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CH" sz="20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de-CH" sz="20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de-CH" sz="20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de-CH" sz="20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de-CH" sz="2000" dirty="0" smtClean="0">
                              <a:solidFill>
                                <a:schemeClr val="tx1"/>
                              </a:solidFill>
                            </a:rPr>
                            <a:t>-Konz.»</a:t>
                          </a:r>
                          <a:endParaRPr lang="de-CH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CH" sz="2000" dirty="0" smtClean="0">
                              <a:solidFill>
                                <a:schemeClr val="tx1"/>
                              </a:solidFill>
                            </a:rPr>
                            <a:t>«negativ dekadischer Logarithmus</a:t>
                          </a:r>
                          <a:r>
                            <a:rPr lang="de-CH" sz="2000" baseline="0" dirty="0" smtClean="0">
                              <a:solidFill>
                                <a:schemeClr val="tx1"/>
                              </a:solidFill>
                            </a:rPr>
                            <a:t> der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de-CH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sz="20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𝑂𝐻</m:t>
                                  </m:r>
                                </m:e>
                                <m:sup>
                                  <m:r>
                                    <a:rPr lang="de-CH" sz="20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de-CH" sz="2000" dirty="0" smtClean="0">
                              <a:solidFill>
                                <a:schemeClr val="tx1"/>
                              </a:solidFill>
                            </a:rPr>
                            <a:t>-Konz.»</a:t>
                          </a:r>
                          <a:endParaRPr lang="de-CH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436473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CH" sz="2000" dirty="0" smtClean="0">
                              <a:solidFill>
                                <a:schemeClr val="tx1"/>
                              </a:solidFill>
                            </a:rPr>
                            <a:t>-log(c(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de-CH" sz="2000" i="1" u="sng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de-CH" sz="2000" i="1" u="sng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CH" sz="2000" u="sng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𝑯</m:t>
                                      </m:r>
                                    </m:e>
                                    <m:sub>
                                      <m:r>
                                        <a:rPr lang="de-CH" sz="2000" u="sng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b>
                                  </m:sSub>
                                  <m:r>
                                    <a:rPr lang="de-CH" sz="2000" u="sng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𝑶</m:t>
                                  </m:r>
                                </m:e>
                                <m:sup>
                                  <m:r>
                                    <a:rPr lang="de-CH" sz="2000" u="sng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de-CH" sz="2000" b="1" i="1" u="sng" dirty="0" smtClean="0">
                              <a:solidFill>
                                <a:schemeClr val="tx1"/>
                              </a:solidFill>
                            </a:rPr>
                            <a:t>, NICHT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de-CH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sz="20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p>
                                  <m:r>
                                    <a:rPr lang="de-CH" sz="20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de-CH" sz="2000" dirty="0" smtClean="0">
                              <a:solidFill>
                                <a:schemeClr val="tx1"/>
                              </a:solidFill>
                            </a:rPr>
                            <a:t>))</a:t>
                          </a:r>
                          <a:endParaRPr lang="de-CH" sz="20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CH" sz="2000" dirty="0" smtClean="0">
                              <a:solidFill>
                                <a:schemeClr val="tx1"/>
                              </a:solidFill>
                            </a:rPr>
                            <a:t>-log(c(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de-CH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sz="20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𝑂𝐻</m:t>
                                  </m:r>
                                </m:e>
                                <m:sup>
                                  <m:r>
                                    <a:rPr lang="de-CH" sz="20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de-CH" sz="2000" dirty="0" smtClean="0">
                              <a:solidFill>
                                <a:schemeClr val="tx1"/>
                              </a:solidFill>
                            </a:rPr>
                            <a:t>)) </a:t>
                          </a:r>
                          <a:endParaRPr lang="de-CH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4589000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CH" sz="2000" dirty="0" smtClean="0">
                              <a:solidFill>
                                <a:schemeClr val="tx1"/>
                              </a:solidFill>
                            </a:rPr>
                            <a:t>0 sauer</a:t>
                          </a:r>
                          <a:r>
                            <a:rPr lang="de-CH" sz="2000" baseline="0" dirty="0" smtClean="0">
                              <a:solidFill>
                                <a:schemeClr val="tx1"/>
                              </a:solidFill>
                            </a:rPr>
                            <a:t>              </a:t>
                          </a:r>
                          <a:r>
                            <a:rPr lang="de-CH" sz="2000" dirty="0" smtClean="0">
                              <a:solidFill>
                                <a:schemeClr val="tx1"/>
                              </a:solidFill>
                            </a:rPr>
                            <a:t>14 basisch</a:t>
                          </a:r>
                          <a:endParaRPr lang="de-CH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CH" sz="2000" dirty="0" smtClean="0">
                              <a:solidFill>
                                <a:schemeClr val="tx1"/>
                              </a:solidFill>
                            </a:rPr>
                            <a:t>0 basisch              14 sauer</a:t>
                          </a:r>
                          <a:endParaRPr lang="de-CH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3246230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1092057"/>
                  </p:ext>
                </p:extLst>
              </p:nvPr>
            </p:nvGraphicFramePr>
            <p:xfrm>
              <a:off x="1140820" y="2322044"/>
              <a:ext cx="10128070" cy="2346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64035">
                      <a:extLst>
                        <a:ext uri="{9D8B030D-6E8A-4147-A177-3AD203B41FA5}">
                          <a16:colId xmlns:a16="http://schemas.microsoft.com/office/drawing/2014/main" val="3325930127"/>
                        </a:ext>
                      </a:extLst>
                    </a:gridCol>
                    <a:gridCol w="5064035">
                      <a:extLst>
                        <a:ext uri="{9D8B030D-6E8A-4147-A177-3AD203B41FA5}">
                          <a16:colId xmlns:a16="http://schemas.microsoft.com/office/drawing/2014/main" val="323899307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de-CH" sz="2400" dirty="0" smtClean="0">
                              <a:solidFill>
                                <a:schemeClr val="tx1"/>
                              </a:solidFill>
                            </a:rPr>
                            <a:t>pH</a:t>
                          </a:r>
                          <a:endParaRPr lang="de-CH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CH" sz="2400" dirty="0" err="1" smtClean="0">
                              <a:solidFill>
                                <a:schemeClr val="tx1"/>
                              </a:solidFill>
                            </a:rPr>
                            <a:t>pOH</a:t>
                          </a:r>
                          <a:endParaRPr lang="de-CH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6044468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de-CH" sz="2000" dirty="0" smtClean="0">
                              <a:solidFill>
                                <a:schemeClr val="tx1"/>
                              </a:solidFill>
                            </a:rPr>
                            <a:t>Umrechnung der </a:t>
                          </a:r>
                          <a:r>
                            <a:rPr lang="de-CH" sz="2000" dirty="0" err="1" smtClean="0">
                              <a:solidFill>
                                <a:schemeClr val="tx1"/>
                              </a:solidFill>
                            </a:rPr>
                            <a:t>Oxonium</a:t>
                          </a:r>
                          <a:r>
                            <a:rPr lang="de-CH" sz="2000" dirty="0" smtClean="0">
                              <a:solidFill>
                                <a:schemeClr val="tx1"/>
                              </a:solidFill>
                            </a:rPr>
                            <a:t>-Konzentration</a:t>
                          </a:r>
                          <a:endParaRPr lang="de-CH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CH" sz="2000" dirty="0" smtClean="0">
                              <a:solidFill>
                                <a:schemeClr val="tx1"/>
                              </a:solidFill>
                            </a:rPr>
                            <a:t>Umrechnung der Hydroxid-Konzentration</a:t>
                          </a:r>
                          <a:endParaRPr lang="de-CH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5084998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t="-126724" r="-100120" b="-1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00000" t="-126724" r="-120" b="-1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364735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t="-404615" r="-100120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00000" t="-404615" r="-120" b="-1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890001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de-CH" sz="2000" dirty="0" smtClean="0">
                              <a:solidFill>
                                <a:schemeClr val="tx1"/>
                              </a:solidFill>
                            </a:rPr>
                            <a:t>0 sauer</a:t>
                          </a:r>
                          <a:r>
                            <a:rPr lang="de-CH" sz="2000" baseline="0" dirty="0" smtClean="0">
                              <a:solidFill>
                                <a:schemeClr val="tx1"/>
                              </a:solidFill>
                            </a:rPr>
                            <a:t>              </a:t>
                          </a:r>
                          <a:r>
                            <a:rPr lang="de-CH" sz="2000" dirty="0" smtClean="0">
                              <a:solidFill>
                                <a:schemeClr val="tx1"/>
                              </a:solidFill>
                            </a:rPr>
                            <a:t>14 basisch</a:t>
                          </a:r>
                          <a:endParaRPr lang="de-CH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CH" sz="2000" dirty="0" smtClean="0">
                              <a:solidFill>
                                <a:schemeClr val="tx1"/>
                              </a:solidFill>
                            </a:rPr>
                            <a:t>0 basisch              14 sauer</a:t>
                          </a:r>
                          <a:endParaRPr lang="de-CH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3246230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feld 7"/>
          <p:cNvSpPr txBox="1"/>
          <p:nvPr/>
        </p:nvSpPr>
        <p:spPr>
          <a:xfrm>
            <a:off x="1140820" y="4669004"/>
            <a:ext cx="10128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 smtClean="0"/>
              <a:t>pH + </a:t>
            </a:r>
            <a:r>
              <a:rPr lang="de-CH" sz="2000" dirty="0" err="1" smtClean="0"/>
              <a:t>pOH</a:t>
            </a:r>
            <a:r>
              <a:rPr lang="de-CH" sz="2000" dirty="0" smtClean="0"/>
              <a:t> = 14</a:t>
            </a:r>
          </a:p>
        </p:txBody>
      </p:sp>
      <p:pic>
        <p:nvPicPr>
          <p:cNvPr id="10" name="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72764" y="6025523"/>
            <a:ext cx="486853" cy="48685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1222820"/>
      </p:ext>
    </p:extLst>
  </p:cSld>
  <p:clrMapOvr>
    <a:masterClrMapping/>
  </p:clrMapOvr>
  <p:transition advClick="0" advTm="1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4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1856880"/>
                  </p:ext>
                </p:extLst>
              </p:nvPr>
            </p:nvGraphicFramePr>
            <p:xfrm>
              <a:off x="2032000" y="1486020"/>
              <a:ext cx="8128000" cy="20421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95309947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62064482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9811825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3524571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CH" sz="2400" b="1" dirty="0" smtClean="0">
                              <a:solidFill>
                                <a:schemeClr val="tx1"/>
                              </a:solidFill>
                            </a:rPr>
                            <a:t>Lösung:</a:t>
                          </a:r>
                          <a:endParaRPr lang="de-CH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CH" sz="2400" b="1" dirty="0" smtClean="0">
                              <a:solidFill>
                                <a:schemeClr val="tx1"/>
                              </a:solidFill>
                            </a:rPr>
                            <a:t>Sauer</a:t>
                          </a:r>
                          <a:endParaRPr lang="de-CH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CH" sz="2400" b="1" dirty="0" smtClean="0">
                              <a:solidFill>
                                <a:schemeClr val="tx1"/>
                              </a:solidFill>
                            </a:rPr>
                            <a:t>Basisch</a:t>
                          </a:r>
                          <a:endParaRPr lang="de-CH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CH" sz="2400" b="1" dirty="0" smtClean="0">
                              <a:solidFill>
                                <a:schemeClr val="tx1"/>
                              </a:solidFill>
                            </a:rPr>
                            <a:t>Neutral</a:t>
                          </a:r>
                          <a:endParaRPr lang="de-CH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24546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CH" sz="2000" dirty="0" smtClean="0">
                              <a:solidFill>
                                <a:schemeClr val="tx1"/>
                              </a:solidFill>
                            </a:rPr>
                            <a:t>pH</a:t>
                          </a:r>
                          <a:endParaRPr lang="de-CH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CH" sz="2000" dirty="0" smtClean="0">
                              <a:solidFill>
                                <a:schemeClr val="tx1"/>
                              </a:solidFill>
                            </a:rPr>
                            <a:t>Tief:</a:t>
                          </a:r>
                          <a:r>
                            <a:rPr lang="de-CH" sz="2000" baseline="0" dirty="0" smtClean="0">
                              <a:solidFill>
                                <a:schemeClr val="tx1"/>
                              </a:solidFill>
                            </a:rPr>
                            <a:t>      &lt;7</a:t>
                          </a:r>
                          <a:endParaRPr lang="de-CH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CH" sz="2000" dirty="0" smtClean="0">
                              <a:solidFill>
                                <a:schemeClr val="tx1"/>
                              </a:solidFill>
                            </a:rPr>
                            <a:t>Hoch:   &gt;7</a:t>
                          </a:r>
                          <a:endParaRPr lang="de-CH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CH" sz="2000" dirty="0" smtClean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:endParaRPr lang="de-CH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779864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CH" sz="2000" dirty="0" smtClean="0">
                              <a:solidFill>
                                <a:schemeClr val="tx1"/>
                              </a:solidFill>
                            </a:rPr>
                            <a:t>c(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de-CH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de-CH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CH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de-CH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de-CH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de-CH" sz="20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de-CH" sz="2000" b="0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de-CH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CH" sz="2000" b="0" dirty="0" smtClean="0">
                              <a:solidFill>
                                <a:schemeClr val="tx1"/>
                              </a:solidFill>
                            </a:rPr>
                            <a:t>Hoch:   &gt;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de-CH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de-CH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−7</m:t>
                                  </m:r>
                                </m:sup>
                              </m:sSup>
                            </m:oMath>
                          </a14:m>
                          <a:r>
                            <a:rPr lang="de-CH" sz="2000" b="0" i="1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de-CH" sz="20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CH" sz="2000" b="0" dirty="0" smtClean="0">
                              <a:solidFill>
                                <a:schemeClr val="tx1"/>
                              </a:solidFill>
                            </a:rPr>
                            <a:t>Tief:     &lt;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de-CH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de-CH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−7</m:t>
                                  </m:r>
                                </m:sup>
                              </m:sSup>
                            </m:oMath>
                          </a14:m>
                          <a:r>
                            <a:rPr lang="de-CH" sz="2000" b="0" i="1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de-CH" sz="20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de-CH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de-CH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−7</m:t>
                                  </m:r>
                                </m:sup>
                              </m:sSup>
                            </m:oMath>
                          </a14:m>
                          <a:r>
                            <a:rPr lang="de-CH" sz="2000" b="0" i="1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de-CH" sz="20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680072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CH" sz="2000" dirty="0" err="1" smtClean="0">
                              <a:solidFill>
                                <a:schemeClr val="tx1"/>
                              </a:solidFill>
                            </a:rPr>
                            <a:t>pOH</a:t>
                          </a:r>
                          <a:endParaRPr lang="de-CH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CH" sz="2000" dirty="0" smtClean="0">
                              <a:solidFill>
                                <a:schemeClr val="tx1"/>
                              </a:solidFill>
                            </a:rPr>
                            <a:t>Hoch:   &gt;7</a:t>
                          </a:r>
                          <a:endParaRPr lang="de-CH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CH" sz="2000" dirty="0" smtClean="0">
                              <a:solidFill>
                                <a:schemeClr val="tx1"/>
                              </a:solidFill>
                            </a:rPr>
                            <a:t>Tief:      &lt;7</a:t>
                          </a:r>
                          <a:endParaRPr lang="de-CH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CH" sz="2000" dirty="0" smtClean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:endParaRPr lang="de-CH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832462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CH" sz="2000" dirty="0" smtClean="0">
                              <a:solidFill>
                                <a:schemeClr val="tx1"/>
                              </a:solidFill>
                            </a:rPr>
                            <a:t>c(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de-CH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𝑂𝐻</m:t>
                                  </m:r>
                                </m:e>
                                <m:sup>
                                  <m:r>
                                    <a:rPr lang="de-CH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de-CH" sz="2000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de-CH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CH" sz="2000" b="0" dirty="0" smtClean="0">
                              <a:solidFill>
                                <a:schemeClr val="tx1"/>
                              </a:solidFill>
                            </a:rPr>
                            <a:t>Tief:      &lt;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de-CH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de-CH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−7</m:t>
                                  </m:r>
                                </m:sup>
                              </m:sSup>
                            </m:oMath>
                          </a14:m>
                          <a:r>
                            <a:rPr lang="de-CH" sz="2000" b="0" i="1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de-CH" sz="20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CH" sz="2000" b="0" dirty="0" smtClean="0">
                              <a:solidFill>
                                <a:schemeClr val="tx1"/>
                              </a:solidFill>
                            </a:rPr>
                            <a:t>Hoch:    &gt;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de-CH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de-CH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−7</m:t>
                                  </m:r>
                                </m:sup>
                              </m:sSup>
                            </m:oMath>
                          </a14:m>
                          <a:r>
                            <a:rPr lang="de-CH" sz="2000" b="0" i="1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de-CH" sz="20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de-CH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de-CH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−7</m:t>
                                  </m:r>
                                </m:sup>
                              </m:sSup>
                            </m:oMath>
                          </a14:m>
                          <a:r>
                            <a:rPr lang="de-CH" sz="2000" b="0" i="1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de-CH" sz="20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4272212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1856880"/>
                  </p:ext>
                </p:extLst>
              </p:nvPr>
            </p:nvGraphicFramePr>
            <p:xfrm>
              <a:off x="2032000" y="1486020"/>
              <a:ext cx="8128000" cy="20421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95309947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62064482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9811825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35245715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de-CH" sz="2400" b="1" dirty="0" smtClean="0">
                              <a:solidFill>
                                <a:schemeClr val="tx1"/>
                              </a:solidFill>
                            </a:rPr>
                            <a:t>Lösung:</a:t>
                          </a:r>
                          <a:endParaRPr lang="de-CH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CH" sz="2400" b="1" dirty="0" smtClean="0">
                              <a:solidFill>
                                <a:schemeClr val="tx1"/>
                              </a:solidFill>
                            </a:rPr>
                            <a:t>Sauer</a:t>
                          </a:r>
                          <a:endParaRPr lang="de-CH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CH" sz="2400" b="1" dirty="0" smtClean="0">
                              <a:solidFill>
                                <a:schemeClr val="tx1"/>
                              </a:solidFill>
                            </a:rPr>
                            <a:t>Basisch</a:t>
                          </a:r>
                          <a:endParaRPr lang="de-CH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CH" sz="2400" b="1" dirty="0" smtClean="0">
                              <a:solidFill>
                                <a:schemeClr val="tx1"/>
                              </a:solidFill>
                            </a:rPr>
                            <a:t>Neutral</a:t>
                          </a:r>
                          <a:endParaRPr lang="de-CH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24546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de-CH" sz="2000" dirty="0" smtClean="0">
                              <a:solidFill>
                                <a:schemeClr val="tx1"/>
                              </a:solidFill>
                            </a:rPr>
                            <a:t>pH</a:t>
                          </a:r>
                          <a:endParaRPr lang="de-CH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CH" sz="2000" dirty="0" smtClean="0">
                              <a:solidFill>
                                <a:schemeClr val="tx1"/>
                              </a:solidFill>
                            </a:rPr>
                            <a:t>Tief:</a:t>
                          </a:r>
                          <a:r>
                            <a:rPr lang="de-CH" sz="2000" baseline="0" dirty="0" smtClean="0">
                              <a:solidFill>
                                <a:schemeClr val="tx1"/>
                              </a:solidFill>
                            </a:rPr>
                            <a:t>      &lt;7</a:t>
                          </a:r>
                          <a:endParaRPr lang="de-CH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CH" sz="2000" dirty="0" smtClean="0">
                              <a:solidFill>
                                <a:schemeClr val="tx1"/>
                              </a:solidFill>
                            </a:rPr>
                            <a:t>Hoch:   &gt;7</a:t>
                          </a:r>
                          <a:endParaRPr lang="de-CH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CH" sz="2000" dirty="0" smtClean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:endParaRPr lang="de-CH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7798643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222727" r="-299701" b="-2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300" t="-222727" r="-200601" b="-2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9701" t="-222727" r="-100000" b="-2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601" t="-222727" r="-300" b="-2242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80072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de-CH" sz="2000" dirty="0" err="1" smtClean="0">
                              <a:solidFill>
                                <a:schemeClr val="tx1"/>
                              </a:solidFill>
                            </a:rPr>
                            <a:t>pOH</a:t>
                          </a:r>
                          <a:endParaRPr lang="de-CH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CH" sz="2000" dirty="0" smtClean="0">
                              <a:solidFill>
                                <a:schemeClr val="tx1"/>
                              </a:solidFill>
                            </a:rPr>
                            <a:t>Hoch:   &gt;7</a:t>
                          </a:r>
                          <a:endParaRPr lang="de-CH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CH" sz="2000" dirty="0" smtClean="0">
                              <a:solidFill>
                                <a:schemeClr val="tx1"/>
                              </a:solidFill>
                            </a:rPr>
                            <a:t>Tief:      &lt;7</a:t>
                          </a:r>
                          <a:endParaRPr lang="de-CH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CH" sz="2000" dirty="0" smtClean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:endParaRPr lang="de-CH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8324625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t="-427692" r="-299701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100300" t="-427692" r="-200601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199701" t="-427692" r="-100000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300601" t="-427692" r="-300" b="-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722122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2032000" y="3884022"/>
                <a:ext cx="81280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2400" dirty="0" smtClean="0">
                    <a:solidFill>
                      <a:schemeClr val="tx1"/>
                    </a:solidFill>
                  </a:rPr>
                  <a:t>Beispielsaufgabe: 0,5M Salzsäure, pH und </a:t>
                </a:r>
                <a:r>
                  <a:rPr lang="de-CH" sz="2400" dirty="0" err="1" smtClean="0">
                    <a:solidFill>
                      <a:schemeClr val="tx1"/>
                    </a:solidFill>
                  </a:rPr>
                  <a:t>pOH</a:t>
                </a:r>
                <a:r>
                  <a:rPr lang="de-CH" sz="2400" dirty="0" smtClean="0">
                    <a:solidFill>
                      <a:schemeClr val="tx1"/>
                    </a:solidFill>
                  </a:rPr>
                  <a:t>?</a:t>
                </a:r>
              </a:p>
              <a:p>
                <a:r>
                  <a:rPr lang="de-CH" sz="2000" i="1" dirty="0" smtClean="0">
                    <a:solidFill>
                      <a:schemeClr val="tx1"/>
                    </a:solidFill>
                  </a:rPr>
                  <a:t>HCl </a:t>
                </a:r>
                <a:r>
                  <a:rPr lang="de-CH" sz="2000" dirty="0" smtClean="0">
                    <a:solidFill>
                      <a:schemeClr val="tx1"/>
                    </a:solidFill>
                  </a:rPr>
                  <a:t>+</a:t>
                </a:r>
                <a:r>
                  <a:rPr lang="de-CH" sz="2000" i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CH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CH" sz="20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de-CH" sz="2000" i="1" dirty="0" smtClean="0"/>
                  <a:t> </a:t>
                </a:r>
                <a:r>
                  <a:rPr lang="de-CH" sz="2000" dirty="0" smtClean="0"/>
                  <a:t>=</a:t>
                </a:r>
                <a:r>
                  <a:rPr lang="de-CH" sz="2000" i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CH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p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de-CH" sz="2000" i="1" dirty="0" smtClean="0"/>
                  <a:t> </a:t>
                </a:r>
                <a:r>
                  <a:rPr lang="de-CH" sz="2000" dirty="0" smtClean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CH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de-CH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CH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de-CH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de-CH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de-CH" sz="2000" dirty="0" smtClean="0">
                    <a:solidFill>
                      <a:schemeClr val="tx1"/>
                    </a:solidFill>
                  </a:rPr>
                  <a:t> (+</a:t>
                </a:r>
                <a:r>
                  <a:rPr lang="de-CH" sz="2000" i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CH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CH" sz="20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de-CH" sz="2000" i="1" dirty="0" smtClean="0"/>
                  <a:t>) </a:t>
                </a:r>
                <a:endParaRPr lang="de-CH" sz="2000" i="1" dirty="0"/>
              </a:p>
              <a:p>
                <a:r>
                  <a:rPr lang="de-CH" sz="2000" dirty="0" smtClean="0">
                    <a:solidFill>
                      <a:schemeClr val="tx1"/>
                    </a:solidFill>
                  </a:rPr>
                  <a:t>c(HCL) = c(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CH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de-CH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CH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de-CH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de-CH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de-CH" sz="2000" dirty="0" smtClean="0">
                    <a:solidFill>
                      <a:schemeClr val="tx1"/>
                    </a:solidFill>
                  </a:rPr>
                  <a:t>) :			0,5M = 0,5mol/l</a:t>
                </a:r>
              </a:p>
              <a:p>
                <a:r>
                  <a:rPr lang="de-CH" sz="2000" dirty="0" smtClean="0">
                    <a:solidFill>
                      <a:schemeClr val="tx1"/>
                    </a:solidFill>
                  </a:rPr>
                  <a:t>pH   =   -log(c(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CH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de-CH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CH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de-CH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de-CH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de-CH" sz="2000" dirty="0" smtClean="0">
                    <a:solidFill>
                      <a:schemeClr val="tx1"/>
                    </a:solidFill>
                  </a:rPr>
                  <a:t>)   =   -log(0,5)   =   </a:t>
                </a:r>
                <a:r>
                  <a:rPr lang="de-CH" sz="2000" u="sng" dirty="0" smtClean="0">
                    <a:solidFill>
                      <a:schemeClr val="tx1"/>
                    </a:solidFill>
                  </a:rPr>
                  <a:t>0,301…</a:t>
                </a:r>
              </a:p>
              <a:p>
                <a:r>
                  <a:rPr lang="de-CH" sz="2000" dirty="0" err="1" smtClean="0">
                    <a:solidFill>
                      <a:schemeClr val="tx1"/>
                    </a:solidFill>
                  </a:rPr>
                  <a:t>pOH</a:t>
                </a:r>
                <a:r>
                  <a:rPr lang="de-CH" sz="2000" dirty="0" smtClean="0">
                    <a:solidFill>
                      <a:schemeClr val="tx1"/>
                    </a:solidFill>
                  </a:rPr>
                  <a:t>   =   14 – pH   =   14 – 0,301   =   </a:t>
                </a:r>
                <a:r>
                  <a:rPr lang="de-CH" sz="2000" u="sng" dirty="0" smtClean="0">
                    <a:solidFill>
                      <a:schemeClr val="tx1"/>
                    </a:solidFill>
                  </a:rPr>
                  <a:t>13,699…</a:t>
                </a:r>
                <a:endParaRPr lang="de-CH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0" y="3884022"/>
                <a:ext cx="8128000" cy="1754326"/>
              </a:xfrm>
              <a:prstGeom prst="rect">
                <a:avLst/>
              </a:prstGeom>
              <a:blipFill>
                <a:blip r:embed="rId5"/>
                <a:stretch>
                  <a:fillRect l="-1124" t="-2778" b="-1736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Ton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60000" y="57505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2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5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</Words>
  <Application>Microsoft Office PowerPoint</Application>
  <PresentationFormat>Breitbild</PresentationFormat>
  <Paragraphs>37</Paragraphs>
  <Slides>2</Slides>
  <Notes>0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Office</vt:lpstr>
      <vt:lpstr>pH &amp; pOH</vt:lpstr>
      <vt:lpstr>PowerPoint-Präsentation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 &amp; pOH</dc:title>
  <dc:creator>Schmid Lennart</dc:creator>
  <cp:lastModifiedBy>Schmid Lennart</cp:lastModifiedBy>
  <cp:revision>16</cp:revision>
  <dcterms:created xsi:type="dcterms:W3CDTF">2020-06-05T19:36:06Z</dcterms:created>
  <dcterms:modified xsi:type="dcterms:W3CDTF">2020-06-05T21:25:05Z</dcterms:modified>
</cp:coreProperties>
</file>